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35"/>
  </p:notesMasterIdLst>
  <p:sldIdLst>
    <p:sldId id="256" r:id="rId2"/>
    <p:sldId id="313" r:id="rId3"/>
    <p:sldId id="257" r:id="rId4"/>
    <p:sldId id="259" r:id="rId5"/>
    <p:sldId id="264" r:id="rId6"/>
    <p:sldId id="283" r:id="rId7"/>
    <p:sldId id="263" r:id="rId8"/>
    <p:sldId id="292" r:id="rId9"/>
    <p:sldId id="287" r:id="rId10"/>
    <p:sldId id="289" r:id="rId11"/>
    <p:sldId id="290" r:id="rId12"/>
    <p:sldId id="291" r:id="rId13"/>
    <p:sldId id="299" r:id="rId14"/>
    <p:sldId id="307" r:id="rId15"/>
    <p:sldId id="308" r:id="rId16"/>
    <p:sldId id="288" r:id="rId17"/>
    <p:sldId id="296" r:id="rId18"/>
    <p:sldId id="297" r:id="rId19"/>
    <p:sldId id="301" r:id="rId20"/>
    <p:sldId id="298" r:id="rId21"/>
    <p:sldId id="300" r:id="rId22"/>
    <p:sldId id="271" r:id="rId23"/>
    <p:sldId id="302" r:id="rId24"/>
    <p:sldId id="272" r:id="rId25"/>
    <p:sldId id="273" r:id="rId26"/>
    <p:sldId id="303" r:id="rId27"/>
    <p:sldId id="309" r:id="rId28"/>
    <p:sldId id="310" r:id="rId29"/>
    <p:sldId id="311" r:id="rId30"/>
    <p:sldId id="312" r:id="rId31"/>
    <p:sldId id="314" r:id="rId32"/>
    <p:sldId id="304" r:id="rId33"/>
    <p:sldId id="305" r:id="rId34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5" autoAdjust="0"/>
    <p:restoredTop sz="87596" autoAdjust="0"/>
  </p:normalViewPr>
  <p:slideViewPr>
    <p:cSldViewPr>
      <p:cViewPr varScale="1">
        <p:scale>
          <a:sx n="82" d="100"/>
          <a:sy n="82" d="100"/>
        </p:scale>
        <p:origin x="1363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54;&#1082;&#1089;&#1072;&#1085;&#1072;\Desktop\&#1041;&#1091;&#1093;&#1075;&#1072;&#1083;&#1090;&#1077;&#1088;&#1080;&#1103;\&#1044;&#1083;&#1103;%20&#1075;&#1088;&#1072;&#1078;&#1076;&#1072;&#1085;%20&#1085;&#1072;%20&#1089;&#1072;&#1081;&#1090;\&#1054;&#1073;&#1088;&#1072;&#1079;&#1094;&#1099;,%20&#1090;&#1072;&#1073;&#1083;&#1080;&#1094;&#1099;\&#1050;&#1072;&#1088;&#1090;&#1080;&#1085;&#1082;&#1080;,%20&#1090;&#1072;&#1073;&#1083;&#1080;&#1094;&#1099;\&#1058;&#1072;&#1073;&#1083;&#1080;&#1094;&#1099;\&#1044;&#1086;&#1093;&#1086;&#1076;&#1099;,%20&#1087;&#1088;&#1086;&#1075;&#1088;&#1072;&#1084;&#1084;&#1099;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990815835277561"/>
          <c:y val="7.4514937824765218E-2"/>
          <c:w val="0.60368755323482581"/>
          <c:h val="0.83210082985878098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6577408"/>
        <c:axId val="56587392"/>
      </c:barChart>
      <c:catAx>
        <c:axId val="5657740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56587392"/>
        <c:crosses val="autoZero"/>
        <c:auto val="1"/>
        <c:lblAlgn val="ctr"/>
        <c:lblOffset val="100"/>
        <c:noMultiLvlLbl val="0"/>
      </c:catAx>
      <c:valAx>
        <c:axId val="56587392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5657740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763219204341027E-2"/>
          <c:y val="0.19736587900630884"/>
          <c:w val="0.47150903889822759"/>
          <c:h val="0.72113201225101398"/>
        </c:manualLayout>
      </c:layout>
      <c:pie3DChart>
        <c:varyColors val="1"/>
        <c:ser>
          <c:idx val="0"/>
          <c:order val="0"/>
          <c:tx>
            <c:strRef>
              <c:f>'Источник дохода 2022'!$B$12</c:f>
              <c:strCache>
                <c:ptCount val="1"/>
                <c:pt idx="0">
                  <c:v>2022 год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'Источник дохода 2022'!$A$13:$A$16</c:f>
              <c:strCache>
                <c:ptCount val="4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</c:strCache>
            </c:strRef>
          </c:cat>
          <c:val>
            <c:numRef>
              <c:f>'Источник дохода 2022'!$B$13:$B$16</c:f>
              <c:numCache>
                <c:formatCode>0.0%</c:formatCode>
                <c:ptCount val="4"/>
                <c:pt idx="0">
                  <c:v>0.40589999999999998</c:v>
                </c:pt>
                <c:pt idx="1">
                  <c:v>0.13300000000000001</c:v>
                </c:pt>
                <c:pt idx="2">
                  <c:v>4.3099999999999999E-2</c:v>
                </c:pt>
                <c:pt idx="3">
                  <c:v>0.41799999999999998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99-4D7F-905B-AED1571BB6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963354766137094"/>
          <c:y val="0.26166805052849879"/>
          <c:w val="0.33713875541606486"/>
          <c:h val="0.4918254696846549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1761611260772064E-2"/>
          <c:y val="0.14316776923998537"/>
          <c:w val="0.55304645444587053"/>
          <c:h val="0.59517628220695995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58701645016760451"/>
          <c:y val="0.53594959734216685"/>
          <c:w val="0.29356821483476958"/>
          <c:h val="0.4161898563254680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'Источник дохода 2022'!$B$21</c:f>
              <c:strCache>
                <c:ptCount val="1"/>
                <c:pt idx="0">
                  <c:v>2023 год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'Источник дохода 2022'!$A$22:$A$25</c:f>
              <c:strCache>
                <c:ptCount val="4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</c:strCache>
            </c:strRef>
          </c:cat>
          <c:val>
            <c:numRef>
              <c:f>'Источник дохода 2022'!$B$22:$B$25</c:f>
              <c:numCache>
                <c:formatCode>0.0%</c:formatCode>
                <c:ptCount val="4"/>
                <c:pt idx="0">
                  <c:v>0.37509999999999999</c:v>
                </c:pt>
                <c:pt idx="1">
                  <c:v>0.1923</c:v>
                </c:pt>
                <c:pt idx="2">
                  <c:v>3.7999999999999999E-2</c:v>
                </c:pt>
                <c:pt idx="3">
                  <c:v>0.39460000000000001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D6-49AC-902E-770CB669A4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'Источник дохода 2022'!$B$30</c:f>
              <c:strCache>
                <c:ptCount val="1"/>
                <c:pt idx="0">
                  <c:v>2024 год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'Источник дохода 2022'!$A$31:$A$34</c:f>
              <c:strCache>
                <c:ptCount val="4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</c:strCache>
            </c:strRef>
          </c:cat>
          <c:val>
            <c:numRef>
              <c:f>'Источник дохода 2022'!$B$31:$B$34</c:f>
              <c:numCache>
                <c:formatCode>0.0%</c:formatCode>
                <c:ptCount val="4"/>
                <c:pt idx="0">
                  <c:v>0.38729999999999998</c:v>
                </c:pt>
                <c:pt idx="1">
                  <c:v>0.18740000000000001</c:v>
                </c:pt>
                <c:pt idx="2">
                  <c:v>3.7600000000000001E-2</c:v>
                </c:pt>
                <c:pt idx="3">
                  <c:v>0.38779999999999998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AE-43D4-AD1F-139D5ECF1D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4742912"/>
        <c:axId val="44748800"/>
        <c:axId val="0"/>
      </c:bar3DChart>
      <c:catAx>
        <c:axId val="447429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44748800"/>
        <c:crosses val="autoZero"/>
        <c:auto val="1"/>
        <c:lblAlgn val="ctr"/>
        <c:lblOffset val="100"/>
        <c:noMultiLvlLbl val="0"/>
      </c:catAx>
      <c:valAx>
        <c:axId val="44748800"/>
        <c:scaling>
          <c:orientation val="minMax"/>
        </c:scaling>
        <c:delete val="0"/>
        <c:axPos val="b"/>
        <c:majorGridlines/>
        <c:numFmt formatCode="0.0%" sourceLinked="1"/>
        <c:majorTickMark val="out"/>
        <c:minorTickMark val="none"/>
        <c:tickLblPos val="nextTo"/>
        <c:crossAx val="447429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444444444444449"/>
          <c:y val="3.9397196097593137E-2"/>
          <c:w val="0.34166666666666667"/>
          <c:h val="0.9384594108309930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'2022-1'!$A$9</c:f>
              <c:strCache>
                <c:ptCount val="1"/>
                <c:pt idx="0">
                  <c:v>Администрация Полевского сельского поселения Октябрьского муниципального района Еврейской автономной области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'2022-1'!$B$8:$D$8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'2022-1'!$B$9:$D$9</c:f>
              <c:numCache>
                <c:formatCode>0.0%</c:formatCode>
                <c:ptCount val="3"/>
                <c:pt idx="0">
                  <c:v>0.6431</c:v>
                </c:pt>
                <c:pt idx="1">
                  <c:v>0.65739999999999998</c:v>
                </c:pt>
                <c:pt idx="2">
                  <c:v>0.7016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8B-40BD-90A7-CD4F7E7EE1D3}"/>
            </c:ext>
          </c:extLst>
        </c:ser>
        <c:ser>
          <c:idx val="1"/>
          <c:order val="1"/>
          <c:tx>
            <c:strRef>
              <c:f>'2022-1'!$A$10</c:f>
              <c:strCache>
                <c:ptCount val="1"/>
                <c:pt idx="0">
                  <c:v>Муниципальное казенное учреждение "Поселенческий центр культуры и досуга" муниципального образования "Полевское сельское поселение" Октябрьского муниципального района Еврейской автономной области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'2022-1'!$B$8:$D$8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'2022-1'!$B$10:$D$10</c:f>
              <c:numCache>
                <c:formatCode>0.0%</c:formatCode>
                <c:ptCount val="3"/>
                <c:pt idx="0">
                  <c:v>0.3569</c:v>
                </c:pt>
                <c:pt idx="1">
                  <c:v>0.34229999999999999</c:v>
                </c:pt>
                <c:pt idx="2">
                  <c:v>0.2984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8B-40BD-90A7-CD4F7E7EE1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8930816"/>
        <c:axId val="120431744"/>
        <c:axId val="0"/>
      </c:bar3DChart>
      <c:catAx>
        <c:axId val="11893081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20431744"/>
        <c:crosses val="autoZero"/>
        <c:auto val="1"/>
        <c:lblAlgn val="ctr"/>
        <c:lblOffset val="100"/>
        <c:noMultiLvlLbl val="0"/>
      </c:catAx>
      <c:valAx>
        <c:axId val="120431744"/>
        <c:scaling>
          <c:orientation val="minMax"/>
        </c:scaling>
        <c:delete val="0"/>
        <c:axPos val="b"/>
        <c:majorGridlines/>
        <c:numFmt formatCode="0.0%" sourceLinked="1"/>
        <c:majorTickMark val="out"/>
        <c:minorTickMark val="none"/>
        <c:tickLblPos val="nextTo"/>
        <c:crossAx val="1189308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444444444444449"/>
          <c:y val="3.9397196097593137E-2"/>
          <c:w val="0.34166666666666667"/>
          <c:h val="0.9384594108309930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3CF6A-6ECD-4892-A3FF-2B0199E4B045}" type="datetimeFigureOut">
              <a:rPr lang="ru-RU" smtClean="0"/>
              <a:pPr/>
              <a:t>30.12.2021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C310B-8F46-454D-8EE5-6CA12B5042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449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354216-1C5B-49DB-88B7-3C27A1AB381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7181-C172-4C75-9750-C8C75FDAD87B}" type="datetimeFigureOut">
              <a:rPr lang="ru-RU" smtClean="0"/>
              <a:pPr/>
              <a:t>30.12.2021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4A43-A6C3-48B2-AA3E-8D54BD05B3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7181-C172-4C75-9750-C8C75FDAD87B}" type="datetimeFigureOut">
              <a:rPr lang="ru-RU" smtClean="0"/>
              <a:pPr/>
              <a:t>30.12.2021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4A43-A6C3-48B2-AA3E-8D54BD05B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7181-C172-4C75-9750-C8C75FDAD87B}" type="datetimeFigureOut">
              <a:rPr lang="ru-RU" smtClean="0"/>
              <a:pPr/>
              <a:t>30.12.2021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4A43-A6C3-48B2-AA3E-8D54BD05B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7181-C172-4C75-9750-C8C75FDAD87B}" type="datetimeFigureOut">
              <a:rPr lang="ru-RU" smtClean="0"/>
              <a:pPr/>
              <a:t>30.12.2021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4A43-A6C3-48B2-AA3E-8D54BD05B3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7181-C172-4C75-9750-C8C75FDAD87B}" type="datetimeFigureOut">
              <a:rPr lang="ru-RU" smtClean="0"/>
              <a:pPr/>
              <a:t>30.12.2021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4A43-A6C3-48B2-AA3E-8D54BD05B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7181-C172-4C75-9750-C8C75FDAD87B}" type="datetimeFigureOut">
              <a:rPr lang="ru-RU" smtClean="0"/>
              <a:pPr/>
              <a:t>30.12.2021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4A43-A6C3-48B2-AA3E-8D54BD05B3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7181-C172-4C75-9750-C8C75FDAD87B}" type="datetimeFigureOut">
              <a:rPr lang="ru-RU" smtClean="0"/>
              <a:pPr/>
              <a:t>30.12.2021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4A43-A6C3-48B2-AA3E-8D54BD05B3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7181-C172-4C75-9750-C8C75FDAD87B}" type="datetimeFigureOut">
              <a:rPr lang="ru-RU" smtClean="0"/>
              <a:pPr/>
              <a:t>30.12.2021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4A43-A6C3-48B2-AA3E-8D54BD05B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7181-C172-4C75-9750-C8C75FDAD87B}" type="datetimeFigureOut">
              <a:rPr lang="ru-RU" smtClean="0"/>
              <a:pPr/>
              <a:t>30.12.2021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4A43-A6C3-48B2-AA3E-8D54BD05B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7181-C172-4C75-9750-C8C75FDAD87B}" type="datetimeFigureOut">
              <a:rPr lang="ru-RU" smtClean="0"/>
              <a:pPr/>
              <a:t>30.12.2021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4A43-A6C3-48B2-AA3E-8D54BD05B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7181-C172-4C75-9750-C8C75FDAD87B}" type="datetimeFigureOut">
              <a:rPr lang="ru-RU" smtClean="0"/>
              <a:pPr/>
              <a:t>30.12.2021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4A43-A6C3-48B2-AA3E-8D54BD05B3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8EB7181-C172-4C75-9750-C8C75FDAD87B}" type="datetimeFigureOut">
              <a:rPr lang="ru-RU" smtClean="0"/>
              <a:pPr/>
              <a:t>30.12.2021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6134A43-A6C3-48B2-AA3E-8D54BD05B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3933056"/>
            <a:ext cx="7776864" cy="2376264"/>
          </a:xfrm>
        </p:spPr>
        <p:txBody>
          <a:bodyPr>
            <a:noAutofit/>
          </a:bodyPr>
          <a:lstStyle/>
          <a:p>
            <a:pPr marL="26988" algn="ctr"/>
            <a:r>
              <a:rPr lang="ru-RU" sz="2400" b="1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«Полевское сельское поселение» Октябрьского</a:t>
            </a:r>
            <a:r>
              <a:rPr lang="en-US" sz="2800" b="1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Еврейской автономной области на 2022 год и плановый период 2023 -2024 годов </a:t>
            </a:r>
          </a:p>
          <a:p>
            <a:endParaRPr lang="ru-RU" sz="4000" b="1" u="sng" dirty="0">
              <a:solidFill>
                <a:srgbClr val="00B0F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85728"/>
            <a:ext cx="7416824" cy="8390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Бюджет для граждан</a:t>
            </a:r>
            <a:br>
              <a:rPr lang="ru-RU" dirty="0">
                <a:solidFill>
                  <a:schemeClr val="accent3">
                    <a:lumMod val="75000"/>
                  </a:schemeClr>
                </a:solidFill>
                <a:latin typeface="Gill Sans MT"/>
              </a:rPr>
            </a:br>
            <a:endParaRPr lang="ru-RU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i75.fastpic.ru/big/2015/1219/5f/9cfde25c9729183615d0c0c8e162a55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124744"/>
            <a:ext cx="547260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129614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Прогнозируемые поступления доходов в бюджет муниципального образования «Полевское сельское поселение» Октябрьского муниципального района ЕАО в 2022 году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плановый период 2023-2024 годов</a:t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</a:rPr>
            </a:br>
            <a:endParaRPr lang="ru-RU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248434"/>
              </p:ext>
            </p:extLst>
          </p:nvPr>
        </p:nvGraphicFramePr>
        <p:xfrm>
          <a:off x="179511" y="1647826"/>
          <a:ext cx="8784977" cy="2194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7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0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0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64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7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Источник дохода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 год, </a:t>
                      </a:r>
                    </a:p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 год, </a:t>
                      </a:r>
                    </a:p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 год, </a:t>
                      </a:r>
                    </a:p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4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Неналоговые доходы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25 000,00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48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Налоговые доходы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1 579 000,00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1 789 000,00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1 836 000 ,00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48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13 570 850,00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12 776 060,00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12 115 280,00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48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15 174 850,00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14 590 060,00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13 976 280,00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26" name="Picture 2" descr="C:\Users\Оксана\Desktop\Бюджет для граждан\Ч 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933056"/>
            <a:ext cx="295232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3774174"/>
              </p:ext>
            </p:extLst>
          </p:nvPr>
        </p:nvGraphicFramePr>
        <p:xfrm>
          <a:off x="3419872" y="3933056"/>
          <a:ext cx="5400600" cy="2726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4EA6DF-D786-4E3B-825B-96B3297981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24" y="3951459"/>
            <a:ext cx="5976664" cy="27363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8106104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</a:rPr>
              <a:t>Норматив отчислений налоговых доходов в местный бюджет</a:t>
            </a:r>
            <a:br>
              <a:rPr lang="ru-RU" sz="4800" b="1" dirty="0">
                <a:solidFill>
                  <a:schemeClr val="tx1"/>
                </a:solidFill>
                <a:effectLst/>
              </a:rPr>
            </a:br>
            <a:endParaRPr lang="ru-RU" dirty="0"/>
          </a:p>
        </p:txBody>
      </p:sp>
      <p:sp>
        <p:nvSpPr>
          <p:cNvPr id="5" name="Rectangle 3"/>
          <p:cNvSpPr>
            <a:spLocks noGrp="1"/>
          </p:cNvSpPr>
          <p:nvPr>
            <p:ph sz="quarter" idx="13"/>
          </p:nvPr>
        </p:nvSpPr>
        <p:spPr>
          <a:xfrm>
            <a:off x="683568" y="980728"/>
            <a:ext cx="8146152" cy="2880320"/>
          </a:xfrm>
        </p:spPr>
        <p:txBody>
          <a:bodyPr>
            <a:norm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800" b="1" i="1" dirty="0">
                <a:solidFill>
                  <a:schemeClr val="tx1"/>
                </a:solidFill>
                <a:latin typeface="Times New Roman" pitchFamily="18" charset="0"/>
              </a:rPr>
              <a:t>Норматив отчислений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</a:rPr>
              <a:t>определяет  ту  часть от общей суммы уплаченных налогоплательщиками налогов, которая в соответствии с бюджетным законодательством остается в местном бюджете</a:t>
            </a:r>
          </a:p>
          <a:p>
            <a:endParaRPr lang="ru-RU" sz="1800" dirty="0">
              <a:solidFill>
                <a:schemeClr val="tx1"/>
              </a:solidFill>
              <a:latin typeface="Times New Roman" pitchFamily="18" charset="0"/>
            </a:endParaRPr>
          </a:p>
          <a:p>
            <a:r>
              <a:rPr lang="ru-RU" sz="1800" dirty="0">
                <a:solidFill>
                  <a:schemeClr val="tx1"/>
                </a:solidFill>
                <a:latin typeface="Times New Roman" pitchFamily="18" charset="0"/>
              </a:rPr>
              <a:t>Налог на доходы физических лиц			                  12 %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itchFamily="18" charset="0"/>
              </a:rPr>
              <a:t>Единый сельскохозяйственный налог 		                  30 %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itchFamily="18" charset="0"/>
              </a:rPr>
              <a:t>Налог на доходы физических лиц		                                 100 %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itchFamily="18" charset="0"/>
              </a:rPr>
              <a:t>Земельный налог                                                                                100%</a:t>
            </a:r>
          </a:p>
          <a:p>
            <a:endParaRPr lang="ru-RU" sz="1600" dirty="0">
              <a:latin typeface="Times New Roman" pitchFamily="18" charset="0"/>
            </a:endParaRPr>
          </a:p>
        </p:txBody>
      </p:sp>
      <p:pic>
        <p:nvPicPr>
          <p:cNvPr id="6" name="Рисунок 5" descr="http://ffreedom.ru/wp-content/uploads/2017/03/desyat-sekretov-finansovogo-dostatk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789040"/>
            <a:ext cx="7362701" cy="2759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s://www.constmb.ru/wp-content/uploads/sites/9/2017/04/i-35-768x5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789040"/>
            <a:ext cx="496855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08912" cy="129614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Прогнозируемые поступления основных налоговых доходов в бюджет муниципального образования «Полевское сельское поселение» Октябрьского муниципального района ЕАО </a:t>
            </a:r>
            <a:b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2022 году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плановый период 2023-2024 годов</a:t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</a:rPr>
            </a:br>
            <a:endParaRPr lang="ru-RU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435608" y="1916832"/>
            <a:ext cx="7498080" cy="4331568"/>
          </a:xfrm>
        </p:spPr>
        <p:txBody>
          <a:bodyPr/>
          <a:lstStyle/>
          <a:p>
            <a:pPr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587284"/>
              </p:ext>
            </p:extLst>
          </p:nvPr>
        </p:nvGraphicFramePr>
        <p:xfrm>
          <a:off x="467544" y="1520257"/>
          <a:ext cx="8280920" cy="2191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19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Источник дохода</a:t>
                      </a:r>
                    </a:p>
                    <a:p>
                      <a:pPr algn="ct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год, </a:t>
                      </a:r>
                    </a:p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18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год, </a:t>
                      </a:r>
                    </a:p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год, руб.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68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641 000,00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671 000,00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711 000,00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46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210 000,00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344 000,00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344 000,0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68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68 000,00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68 000,00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69 000,00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23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Земельный  налог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660 000,00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706 000,00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712 000,00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99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1 579 000,00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1 789 000,00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1 836 000,00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611560" y="274638"/>
            <a:ext cx="8322128" cy="128215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прогнозируемых поступлений основных налоговых доходов в бюджет муниципального образования «Полевское сельское поселение» Октябрьского муниципального района ЕАО в 2022 году</a:t>
            </a:r>
            <a:b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800" dirty="0">
                <a:solidFill>
                  <a:schemeClr val="accent3">
                    <a:lumMod val="75000"/>
                  </a:schemeClr>
                </a:solidFill>
              </a:rPr>
            </a:br>
            <a:endParaRPr lang="ru-RU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Рисунок 3" descr="http://profitrevolution.ru/wp-content/uploads/2015/08/upravlenie-dengami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573016"/>
            <a:ext cx="3600400" cy="316835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016481CF-07EF-4DAE-8792-E7B2426C901E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10806783"/>
              </p:ext>
            </p:extLst>
          </p:nvPr>
        </p:nvGraphicFramePr>
        <p:xfrm>
          <a:off x="107504" y="1988840"/>
          <a:ext cx="5760640" cy="4752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7062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611560" y="274638"/>
            <a:ext cx="8322128" cy="128215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прогнозируемых поступлений основных налоговых доходов в бюджет муниципального образования «Полевское сельское поселение» Октябрьского муниципального района ЕАО на плановый период 2023 года</a:t>
            </a:r>
            <a:b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800" dirty="0">
                <a:solidFill>
                  <a:schemeClr val="accent3">
                    <a:lumMod val="75000"/>
                  </a:schemeClr>
                </a:solidFill>
              </a:rPr>
            </a:br>
            <a:endParaRPr lang="ru-RU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" name="Picture 2" descr="C:\Users\Оксана\Desktop\Бухгалтерия\Для граждан на сайт\Образцы, таблицы\Картинки, таблицы\картинки\Ч 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509" y="2814595"/>
            <a:ext cx="3964491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4881864"/>
              </p:ext>
            </p:extLst>
          </p:nvPr>
        </p:nvGraphicFramePr>
        <p:xfrm>
          <a:off x="467544" y="1568310"/>
          <a:ext cx="5317575" cy="4941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959B4D6F-4A9E-4ABC-9C07-F8120C3CE5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4041888"/>
              </p:ext>
            </p:extLst>
          </p:nvPr>
        </p:nvGraphicFramePr>
        <p:xfrm>
          <a:off x="251520" y="1968760"/>
          <a:ext cx="5677615" cy="4631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3947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img3.stockfresh.com/files/i/iserg/m/47/481992_stock-photo-increase-finance-on-white-background-isolated-3d-imag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289" y="1772816"/>
            <a:ext cx="4161064" cy="508518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11560" y="274638"/>
            <a:ext cx="8322128" cy="128215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прогнозируемых поступлений основных налоговых доходов в бюджет муниципального образования «Полевское сельское поселение» Октябрьского муниципального района ЕАО на плановый период 2024 года</a:t>
            </a:r>
            <a:b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800" dirty="0">
                <a:solidFill>
                  <a:schemeClr val="accent3">
                    <a:lumMod val="75000"/>
                  </a:schemeClr>
                </a:solidFill>
              </a:rPr>
            </a:br>
            <a:endParaRPr lang="ru-RU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639435E3-DBE6-402D-B3C6-5B079F4B77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0920496"/>
              </p:ext>
            </p:extLst>
          </p:nvPr>
        </p:nvGraphicFramePr>
        <p:xfrm>
          <a:off x="323528" y="1763485"/>
          <a:ext cx="5400600" cy="4573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0668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582612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39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</a:p>
        </p:txBody>
      </p:sp>
      <p:sp>
        <p:nvSpPr>
          <p:cNvPr id="30723" name="Содержимое 2"/>
          <p:cNvSpPr>
            <a:spLocks noGrp="1"/>
          </p:cNvSpPr>
          <p:nvPr>
            <p:ph sz="quarter" idx="13"/>
          </p:nvPr>
        </p:nvSpPr>
        <p:spPr>
          <a:xfrm>
            <a:off x="1043608" y="836712"/>
            <a:ext cx="8100392" cy="3096344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    Расходы бюджета -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средства, за исключением средств, являющихся источниками дефицита бюджета.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    Формирование расходов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осуществляется исходя из прогнозной оценки доходной части бюджета, 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бюджетов.</a:t>
            </a:r>
          </a:p>
          <a:p>
            <a:pPr lvl="1" algn="just" eaLnBrk="1" hangingPunct="1">
              <a:buFont typeface="Wingdings 2" pitchFamily="18" charset="2"/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Принципы формирования расходов бюджета:</a:t>
            </a:r>
          </a:p>
          <a:p>
            <a:pPr lvl="1" algn="just" eaLnBrk="1" hangingPunct="1">
              <a:buFont typeface="Wingdings" pitchFamily="2" charset="2"/>
              <a:buChar char="v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разделам;</a:t>
            </a:r>
          </a:p>
          <a:p>
            <a:pPr lvl="1" algn="just" eaLnBrk="1" hangingPunct="1">
              <a:buFont typeface="Wingdings" pitchFamily="2" charset="2"/>
              <a:buChar char="v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ведомствам;</a:t>
            </a:r>
          </a:p>
          <a:p>
            <a:pPr lvl="1" algn="just" eaLnBrk="1" hangingPunct="1">
              <a:buFont typeface="Wingdings" pitchFamily="2" charset="2"/>
              <a:buChar char="v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муниципальным программам Полевского сельского поселения.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87623" y="4005064"/>
            <a:ext cx="7704857" cy="504056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Разделы классификации расходов бюджетов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5616" y="4797152"/>
            <a:ext cx="1224136" cy="93610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01 «Обще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государственные вопросы»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11760" y="4797153"/>
            <a:ext cx="1152128" cy="576064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02 «Национальная оборона»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43808" y="5805264"/>
            <a:ext cx="1224136" cy="72008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08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«Культура , кинематография</a:t>
            </a:r>
            <a:r>
              <a:rPr lang="ru-RU" sz="1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79912" y="4725144"/>
            <a:ext cx="1296144" cy="93610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03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«Национальная безопасность и правоохранительная деятельность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64088" y="4725144"/>
            <a:ext cx="1152128" cy="86409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04 «Национальная экономика»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427984" y="5877272"/>
            <a:ext cx="1368152" cy="64807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</a:rPr>
              <a:t>10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«Социальная политика»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76256" y="4725145"/>
            <a:ext cx="1152128" cy="79208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05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Жилищно-коммунальное</a:t>
            </a:r>
            <a:r>
              <a:rPr lang="ru-RU" sz="10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хозяйство»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84168" y="5877272"/>
            <a:ext cx="1368152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«Физическая культура и спорт»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786688" y="5661248"/>
            <a:ext cx="1249808" cy="936104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 «Межбюджетные трансферты общего характера»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rot="5400000">
            <a:off x="2844617" y="4652327"/>
            <a:ext cx="2880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4393629" y="4615483"/>
            <a:ext cx="21431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>
            <a:off x="2988690" y="5156326"/>
            <a:ext cx="129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5400000">
            <a:off x="4554866" y="5174326"/>
            <a:ext cx="133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8460432" y="4509120"/>
            <a:ext cx="0" cy="104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6660232" y="4509120"/>
            <a:ext cx="0" cy="136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7452320" y="4509120"/>
            <a:ext cx="0" cy="21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5940152" y="4509120"/>
            <a:ext cx="0" cy="18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1691680" y="4509120"/>
            <a:ext cx="0" cy="28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992888" cy="1143000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Распределение расходов  бюджета муниципального образования «Полевское сельское поселение» Октябрьского муниципального района ЕАО в 2022 году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плановый период 2023-2024 годов по подведомственным учреждениям</a:t>
            </a:r>
            <a:br>
              <a:rPr lang="ru-RU" sz="16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Распределение расходов  бюджета муниципального образования «Полевское сельское поселение» Октябрьского муниципального района ЕАО в 201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году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плановый период 2019-2020 годов по подведомственным учреждениям</a:t>
            </a:r>
            <a:b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</a:b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576382"/>
              </p:ext>
            </p:extLst>
          </p:nvPr>
        </p:nvGraphicFramePr>
        <p:xfrm>
          <a:off x="251520" y="1772816"/>
          <a:ext cx="8651480" cy="4669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46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07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Наименование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 год, 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 год, 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 год,</a:t>
                      </a:r>
                    </a:p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руб.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90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Администрация Полевского сельского поселения 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Октябрьского муниципального района Еврейской автономной области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9 758 800,00</a:t>
                      </a:r>
                    </a:p>
                    <a:p>
                      <a:pPr algn="ctr" fontAlgn="ctr"/>
                      <a:endParaRPr lang="ru-RU" sz="20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9 353 990,00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9 320 116,00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04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Муниципальное казенное учреждение </a:t>
                      </a:r>
                      <a:r>
                        <a:rPr lang="ru-RU" sz="20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"Поселенческий центр культуры и досуга" 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муниципального образования "Полевское сельское поселение" Октябрьского муниципального района Еврейской автономной области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5 416 050,00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 4 874 190,00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3 963 284,00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49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15 174 850,00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14 228 180,00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13 283 400</a:t>
                      </a:r>
                      <a:r>
                        <a:rPr lang="ru-RU" sz="2000" b="1" i="0" u="none" strike="noStrike" baseline="0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,00</a:t>
                      </a:r>
                      <a:endParaRPr lang="ru-RU" sz="20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650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208912" cy="1138138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 бюджета муниципального образования «Полевское сельское поселение» Октябрьского муниципального района ЕАО в 2022 году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плановый период 2023-2024 годов по подведомственным учреждениям</a:t>
            </a:r>
            <a:br>
              <a:rPr lang="ru-RU" sz="16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600" dirty="0">
                <a:solidFill>
                  <a:schemeClr val="accent3">
                    <a:lumMod val="75000"/>
                  </a:schemeClr>
                </a:solidFill>
              </a:rPr>
            </a:b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</a:b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Picture 2" descr="K:\bcem\БЮДЖЕТ ДЛЯ ГРАЖДАН\бюджет 2017-2019\картинки\images (1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192" y="3717032"/>
            <a:ext cx="2592306" cy="2808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0679356"/>
              </p:ext>
            </p:extLst>
          </p:nvPr>
        </p:nvGraphicFramePr>
        <p:xfrm>
          <a:off x="683568" y="1556792"/>
          <a:ext cx="648072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8F28E3C5-2EED-42DA-961D-3F2DECC1F8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1619106"/>
              </p:ext>
            </p:extLst>
          </p:nvPr>
        </p:nvGraphicFramePr>
        <p:xfrm>
          <a:off x="323528" y="1700808"/>
          <a:ext cx="648072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5710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394136" cy="1138138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Распределение расходов бюджета муниципального образования «Полевское сельское поселение» Октябрьского муниципального района ЕАО в 2022 году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плановый период 2023-2024 годов по программным и не программным направлениям</a:t>
            </a:r>
            <a:br>
              <a:rPr lang="ru-RU" sz="1600" dirty="0">
                <a:solidFill>
                  <a:schemeClr val="accent3">
                    <a:lumMod val="75000"/>
                  </a:schemeClr>
                </a:solidFill>
              </a:rPr>
            </a:b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44377159"/>
              </p:ext>
            </p:extLst>
          </p:nvPr>
        </p:nvGraphicFramePr>
        <p:xfrm>
          <a:off x="467544" y="1556792"/>
          <a:ext cx="8363447" cy="2526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34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4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67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78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5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Наименование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 год,</a:t>
                      </a:r>
                    </a:p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 год,</a:t>
                      </a:r>
                    </a:p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 год,</a:t>
                      </a:r>
                    </a:p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тыс. руб.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44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Программные расходы предусмотренные в бюджете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5 850 850,00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5 308 990,00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4 398 084,00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44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Непрограммные расходы предусмотренные в бюджете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9 324 000,00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8 919 190,00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8 885 316,00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7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15 174 850,00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14 228 180,00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13 283 400,00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Picture 2" descr="C:\Users\Оксана\Desktop\Бухгалтерия\Для граждан на сайт\Образцы, таблицы\Картинки, таблицы\картинки\Ч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229886"/>
            <a:ext cx="424847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0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E15294A-8363-4DB4-A099-B9027B5B9F0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87624" y="2924944"/>
            <a:ext cx="7560840" cy="302433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 решением Собрания депутатов муниципального образования «Полевское сельское поселение» Октябрьского муниципального  района Еврейской автономной области</a:t>
            </a:r>
          </a:p>
          <a:p>
            <a:pPr marL="45720" indent="0" algn="ctr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165 от 28 декабря 2021 года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0625F05-BCB2-4500-828D-7C184DFFF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3237" y="4046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0C41295F-41C0-46B0-85B7-C533AA3EE0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9243913"/>
              </p:ext>
            </p:extLst>
          </p:nvPr>
        </p:nvGraphicFramePr>
        <p:xfrm>
          <a:off x="4067944" y="404664"/>
          <a:ext cx="1656184" cy="1872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883771" imgH="1047645" progId="Word.Picture.8">
                  <p:embed/>
                </p:oleObj>
              </mc:Choice>
              <mc:Fallback>
                <p:oleObj name="Picture" r:id="rId2" imgW="883771" imgH="1047645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lum bright="-24000" contrast="100000"/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404664"/>
                        <a:ext cx="1656184" cy="18722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1022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1156990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«Полевское сельское поселение» Октябрьского муниципального района ЕАО в 2022 году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плановый период 2023-2024 годов в разрезе муниципальных программ </a:t>
            </a:r>
            <a:br>
              <a:rPr lang="ru-RU" sz="16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600" dirty="0">
                <a:solidFill>
                  <a:schemeClr val="accent3">
                    <a:lumMod val="75000"/>
                  </a:schemeClr>
                </a:solidFill>
              </a:rPr>
            </a:b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CustomShape 7"/>
          <p:cNvSpPr>
            <a:spLocks noGrp="1"/>
          </p:cNvSpPr>
          <p:nvPr>
            <p:ph sz="quarter" idx="13"/>
          </p:nvPr>
        </p:nvSpPr>
        <p:spPr>
          <a:xfrm flipH="1">
            <a:off x="755575" y="4260920"/>
            <a:ext cx="7657782" cy="1072210"/>
          </a:xfrm>
          <a:prstGeom prst="rect">
            <a:avLst/>
          </a:prstGeom>
          <a:blipFill>
            <a:blip r:embed="rId2" cstate="print"/>
            <a:tile/>
          </a:blipFill>
          <a:ln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82296" indent="0" algn="ctr">
              <a:buNone/>
              <a:defRPr/>
            </a:pP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Основное мероприятие</a:t>
            </a:r>
          </a:p>
          <a:p>
            <a:pPr marL="82296" indent="0" algn="ctr">
              <a:buNone/>
              <a:defRPr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деятельности подведомственных казенных учреждений культуры</a:t>
            </a:r>
          </a:p>
        </p:txBody>
      </p:sp>
      <p:sp>
        <p:nvSpPr>
          <p:cNvPr id="5" name="CustomShape 1"/>
          <p:cNvSpPr/>
          <p:nvPr/>
        </p:nvSpPr>
        <p:spPr>
          <a:xfrm>
            <a:off x="755575" y="1550436"/>
            <a:ext cx="7719826" cy="777255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Муниципальная программа - </a:t>
            </a:r>
            <a:r>
              <a:rPr lang="ru-RU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Развитие культуры в муниципальном образовании «Полевское сельское поселение» на 2022-2024 год</a:t>
            </a:r>
          </a:p>
        </p:txBody>
      </p:sp>
      <p:sp>
        <p:nvSpPr>
          <p:cNvPr id="7" name="CustomShape 4"/>
          <p:cNvSpPr/>
          <p:nvPr/>
        </p:nvSpPr>
        <p:spPr>
          <a:xfrm>
            <a:off x="792975" y="2668790"/>
            <a:ext cx="7657781" cy="1169556"/>
          </a:xfrm>
          <a:prstGeom prst="rect">
            <a:avLst/>
          </a:prstGeom>
          <a:blipFill>
            <a:blip r:embed="rId3" cstate="print"/>
            <a:tile/>
          </a:blipFill>
          <a:ln>
            <a:solidFill>
              <a:srgbClr val="7030A0"/>
            </a:solidFill>
            <a:prstDash val="solid"/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/>
          <a:lstStyle/>
          <a:p>
            <a:pPr marL="82296" indent="0" algn="ctr">
              <a:buNone/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Подпрограмма  - "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поселенческого центра культуры и досуга Полевское сельского поселения" муниципальной программы "Развитие культуры в муниципальном образовании "Полевское сельское поселение" на 2022-2024 год"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>
            <a:cxnSpLocks/>
          </p:cNvCxnSpPr>
          <p:nvPr/>
        </p:nvCxnSpPr>
        <p:spPr>
          <a:xfrm flipH="1">
            <a:off x="4499991" y="2327691"/>
            <a:ext cx="1" cy="3410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499991" y="3838346"/>
            <a:ext cx="0" cy="3995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899592" y="5693690"/>
            <a:ext cx="1584175" cy="956027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 год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5 416 050,00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808431" y="5739737"/>
            <a:ext cx="1527138" cy="90998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год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4 874 190,00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770399" y="5716949"/>
            <a:ext cx="1527137" cy="855012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 год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3 963 284,00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руб.</a:t>
            </a:r>
          </a:p>
        </p:txBody>
      </p:sp>
      <p:cxnSp>
        <p:nvCxnSpPr>
          <p:cNvPr id="39" name="Прямая соединительная линия 38"/>
          <p:cNvCxnSpPr>
            <a:cxnSpLocks/>
            <a:endCxn id="23" idx="0"/>
          </p:cNvCxnSpPr>
          <p:nvPr/>
        </p:nvCxnSpPr>
        <p:spPr>
          <a:xfrm>
            <a:off x="1565425" y="5352591"/>
            <a:ext cx="126255" cy="3410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4511957" y="5386812"/>
            <a:ext cx="0" cy="3542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cxnSpLocks/>
          </p:cNvCxnSpPr>
          <p:nvPr/>
        </p:nvCxnSpPr>
        <p:spPr>
          <a:xfrm flipH="1">
            <a:off x="7527274" y="5386812"/>
            <a:ext cx="213078" cy="3542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72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08912" cy="1143000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«Полевское сельское поселение» Октябрьского муниципального района ЕАО в 2022 году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плановый период 2023-2024 годов в разрезе муниципальных программ</a:t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</a:b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CustomShape 1"/>
          <p:cNvSpPr/>
          <p:nvPr/>
        </p:nvSpPr>
        <p:spPr>
          <a:xfrm>
            <a:off x="704283" y="1484784"/>
            <a:ext cx="7704856" cy="108012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Муниципальная программа - </a:t>
            </a:r>
            <a:r>
              <a:rPr lang="ru-RU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«Формирование современной городской среды на территории  «МО Полевское сельское поселение» Октябрьский муниципальный район ЕАО на 2022-2024 годы»</a:t>
            </a:r>
          </a:p>
        </p:txBody>
      </p:sp>
      <p:sp>
        <p:nvSpPr>
          <p:cNvPr id="7" name="CustomShape 4"/>
          <p:cNvSpPr/>
          <p:nvPr/>
        </p:nvSpPr>
        <p:spPr>
          <a:xfrm>
            <a:off x="563701" y="3158610"/>
            <a:ext cx="8172908" cy="1481549"/>
          </a:xfrm>
          <a:prstGeom prst="rect">
            <a:avLst/>
          </a:prstGeom>
          <a:blipFill>
            <a:blip r:embed="rId2" cstate="print"/>
            <a:tile/>
          </a:blipFill>
          <a:ln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 anchorCtr="0"/>
          <a:lstStyle/>
          <a:p>
            <a:pPr algn="ctr"/>
            <a:r>
              <a:rPr lang="ru-RU" dirty="0"/>
              <a:t>Целью программы является создание максимально благоприятных, комфортных и безопасных условий проживания населения, а также развития и обустройства мест массового отдыха населения Полевского сельского поселения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650155" y="2564904"/>
            <a:ext cx="0" cy="5937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592480" y="5307911"/>
            <a:ext cx="1656184" cy="864095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 год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434 800,00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812317" y="5320036"/>
            <a:ext cx="1584176" cy="839843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год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434 800,00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руб.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804248" y="5307911"/>
            <a:ext cx="1584176" cy="839843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 год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434 800,00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руб.</a:t>
            </a: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1065037" y="4640159"/>
            <a:ext cx="288032" cy="6487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4604405" y="4659150"/>
            <a:ext cx="0" cy="6487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7596336" y="4659150"/>
            <a:ext cx="360040" cy="6316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755576" y="17831"/>
            <a:ext cx="7704856" cy="11430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719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1538" y="1500174"/>
            <a:ext cx="350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Общегосударственные вопросы</a:t>
            </a:r>
            <a:endParaRPr lang="ru-RU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50120" cy="1311534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«Полевское сельское поселение» Октябрьского муниципального района ЕАО в 2022 году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плановый период 2023-2024 годов в области мероприятий непрограммных направлений</a:t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</a:b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290249"/>
              </p:ext>
            </p:extLst>
          </p:nvPr>
        </p:nvGraphicFramePr>
        <p:xfrm>
          <a:off x="467544" y="2060848"/>
          <a:ext cx="8424937" cy="4217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7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1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1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031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подраздел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  </a:t>
                      </a:r>
                    </a:p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  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  руб.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074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7 751 713,00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7 512 790,00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7 489 400,00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7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52 523,00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baseline="0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49 823,00</a:t>
                      </a:r>
                      <a:endParaRPr lang="ru-RU" sz="18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52 523,00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7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7 804 236</a:t>
                      </a:r>
                      <a:r>
                        <a:rPr lang="ru-RU" sz="1800" b="1" i="0" u="none" strike="noStrike" baseline="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,00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baseline="0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7 562 613,00</a:t>
                      </a:r>
                      <a:endParaRPr lang="ru-RU" sz="18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7 541 923,00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992888" cy="1143000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«Полевское сельское поселение» Октябрьского муниципального района ЕАО в 2022 году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плановый период 2023-2024 годов в области мероприятий непрограммных направлений</a:t>
            </a:r>
            <a:br>
              <a:rPr lang="ru-RU" sz="16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</a:b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1043608" y="1556792"/>
            <a:ext cx="3240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indent="0">
              <a:buNone/>
            </a:pPr>
            <a:r>
              <a:rPr lang="ru-RU" sz="1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Национальная</a:t>
            </a:r>
            <a:r>
              <a:rPr lang="ru-RU" sz="1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оборона</a:t>
            </a:r>
            <a:endParaRPr lang="ru-RU" sz="1800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044331"/>
              </p:ext>
            </p:extLst>
          </p:nvPr>
        </p:nvGraphicFramePr>
        <p:xfrm>
          <a:off x="395536" y="1990726"/>
          <a:ext cx="8424936" cy="1649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7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8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 подраздел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 год </a:t>
                      </a:r>
                    </a:p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 год  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 год руб.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Мобилизационная и вневойсковая подготовка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91 800,00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baseline="0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94 800,00</a:t>
                      </a:r>
                      <a:endParaRPr lang="ru-RU" sz="1800" b="0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98 300,00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91 800,00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94 800,00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baseline="0" dirty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98 300,00</a:t>
                      </a:r>
                      <a:endParaRPr lang="ru-RU" sz="1800" b="1" i="0" u="none" strike="noStrike" dirty="0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Объект 5"/>
          <p:cNvSpPr txBox="1">
            <a:spLocks/>
          </p:cNvSpPr>
          <p:nvPr/>
        </p:nvSpPr>
        <p:spPr>
          <a:xfrm>
            <a:off x="1074543" y="3645024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Font typeface="Wingdings 2"/>
              <a:buNone/>
            </a:pPr>
            <a:r>
              <a:rPr lang="ru-RU" sz="1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Национальная безопасность и правоохранительная деятельность</a:t>
            </a:r>
            <a:endParaRPr lang="ru-RU" sz="1800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110571"/>
              </p:ext>
            </p:extLst>
          </p:nvPr>
        </p:nvGraphicFramePr>
        <p:xfrm>
          <a:off x="395535" y="3999060"/>
          <a:ext cx="8496944" cy="2590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72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1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16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 подраздел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 год   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 год 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 год  руб.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1 000,00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1 000,00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1 000,00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пожарной безопасности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70 000,00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baseline="0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1 000,00</a:t>
                      </a:r>
                      <a:endParaRPr lang="ru-RU" sz="1800" b="0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1 000,00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71 000,00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2 000,00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2 000,00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764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2975" y="1541964"/>
            <a:ext cx="4124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  <a:endParaRPr lang="ru-RU" dirty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8911" y="3777606"/>
            <a:ext cx="4124350" cy="371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Жилищно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коммунальное хозяйство</a:t>
            </a:r>
            <a:endParaRPr lang="ru-RU" dirty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39553" y="332656"/>
            <a:ext cx="7992888" cy="1143000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«Полевское сельское поселение» Октябрьского муниципального района ЕАО в 2022 году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плановый период 2023-2024 годов в области мероприятий</a:t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</a:b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296280"/>
              </p:ext>
            </p:extLst>
          </p:nvPr>
        </p:nvGraphicFramePr>
        <p:xfrm>
          <a:off x="395536" y="1988840"/>
          <a:ext cx="8208911" cy="1520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8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4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1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745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 подраздел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 год   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 год  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 год  руб.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35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</a:t>
                      </a:r>
                      <a:r>
                        <a:rPr lang="ru-RU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в области национальной экономики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1 000,00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1 000,00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791304"/>
              </p:ext>
            </p:extLst>
          </p:nvPr>
        </p:nvGraphicFramePr>
        <p:xfrm>
          <a:off x="323530" y="4342077"/>
          <a:ext cx="8424935" cy="1760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9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30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48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7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1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 подраздел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 год  </a:t>
                      </a:r>
                    </a:p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 </a:t>
                      </a:r>
                    </a:p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 </a:t>
                      </a:r>
                    </a:p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руб.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Жилищной хозяйство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775 753,00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595 066,00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578 382</a:t>
                      </a:r>
                      <a:r>
                        <a:rPr lang="ru-RU" sz="1800" b="0" i="0" u="none" strike="noStrike" baseline="0" dirty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,00</a:t>
                      </a:r>
                      <a:endParaRPr lang="ru-RU" sz="1800" b="0" i="0" u="none" strike="noStrike" dirty="0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Благоустройство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707 575,00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792 075,00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792 075,00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1 483 328,00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1 387 141,00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1 370 457,00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96130" y="1547500"/>
            <a:ext cx="3175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Культура и кинематография</a:t>
            </a:r>
            <a:endParaRPr lang="ru-RU" dirty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9427" y="3732397"/>
            <a:ext cx="48281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dirty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39552" y="428958"/>
            <a:ext cx="7992888" cy="1143000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«Полевское сельское поселение» Октябрьского муниципального района ЕАО в 2022 году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плановый период 2023-2024 годов в области мероприятий непрограммных направлений</a:t>
            </a:r>
            <a:br>
              <a:rPr lang="ru-RU" sz="16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943696"/>
              </p:ext>
            </p:extLst>
          </p:nvPr>
        </p:nvGraphicFramePr>
        <p:xfrm>
          <a:off x="539552" y="2060848"/>
          <a:ext cx="8280920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0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643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 подраздел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 год  </a:t>
                      </a:r>
                    </a:p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 год  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 год </a:t>
                      </a:r>
                    </a:p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21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baseline="0" dirty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5 417 050,00</a:t>
                      </a:r>
                      <a:endParaRPr lang="ru-RU" sz="1800" b="0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baseline="0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4 875 190,00</a:t>
                      </a:r>
                      <a:endParaRPr lang="ru-RU" sz="1800" b="0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3 964 284,00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49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5 417 050,00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4 875 190,00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3 694 284,00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176936"/>
              </p:ext>
            </p:extLst>
          </p:nvPr>
        </p:nvGraphicFramePr>
        <p:xfrm>
          <a:off x="395536" y="4365104"/>
          <a:ext cx="849694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3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16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 подраздел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 год  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 год  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 год </a:t>
                      </a:r>
                    </a:p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руб.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178 452,00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178 542,00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178 452,00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178 452,00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178 452,00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178 452,00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8178112" cy="1210146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«Полевское сельское поселение» Октябрьского муниципального района ЕАО в 2022 году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плановый период 2023-2024 годов в области мероприятий непрограммных направлений</a:t>
            </a: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85691886"/>
              </p:ext>
            </p:extLst>
          </p:nvPr>
        </p:nvGraphicFramePr>
        <p:xfrm>
          <a:off x="467544" y="2199528"/>
          <a:ext cx="8424935" cy="1700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8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0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5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1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77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 подраздел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 год  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 год 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 год  руб.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физической культуры и спорта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500,00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500,00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500,00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56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500,00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500,00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500,00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19427" y="1628800"/>
            <a:ext cx="48281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  <a:endParaRPr lang="ru-RU" dirty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19426" y="3861048"/>
            <a:ext cx="7701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общего характера </a:t>
            </a:r>
            <a:endParaRPr lang="ru-RU" dirty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898747"/>
              </p:ext>
            </p:extLst>
          </p:nvPr>
        </p:nvGraphicFramePr>
        <p:xfrm>
          <a:off x="395536" y="4365104"/>
          <a:ext cx="8496943" cy="1670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2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1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16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 подраздел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 год  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 год  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</a:t>
                      </a:r>
                      <a:r>
                        <a:rPr lang="ru-RU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руб.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межбюджетные трансферты общего характера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127 484,00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127 484,00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127 484,00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127 484,00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127 484,00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127 484,00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10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04856" cy="1152128"/>
          </a:xfrm>
        </p:spPr>
        <p:txBody>
          <a:bodyPr/>
          <a:lstStyle/>
          <a:p>
            <a:pPr algn="ctr"/>
            <a:r>
              <a:rPr lang="ru-RU" sz="1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ПОЯСНИТЕЛЬНАЯ ЗАПИСКА</a:t>
            </a:r>
            <a:br>
              <a:rPr lang="ru-RU" sz="1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  бюджету муниципального образования</a:t>
            </a:r>
            <a:br>
              <a:rPr lang="ru-RU" sz="1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«Полевское сельское поселение» Октябрьского муниципального района ЕАО на 2022 год и плановый период на 2023-2024 годов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1484784"/>
            <a:ext cx="7344816" cy="4968552"/>
          </a:xfrm>
        </p:spPr>
        <p:txBody>
          <a:bodyPr>
            <a:normAutofit fontScale="92500"/>
          </a:bodyPr>
          <a:lstStyle/>
          <a:p>
            <a:pPr marL="4572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Бюджет муниципального образования «Полевское сельское поселение» на 2022 год и плановый период на 2023-2024  годов подготовлен и принят в соответствии с требованиями Бюджетного кодекса РФ, Федерального закона от 06.10.2003 г. № 131-ФЗ «Об общих принципах организации местного самоуправления в Российской Федерации», областного закона от 30.09.2006 № 546-ОЗ «О межбюджетных отношениях в ЕАО».</a:t>
            </a:r>
          </a:p>
          <a:p>
            <a:pPr marL="4572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При формировании объема налоговых и неналоговых доходов бюджета муниципального образования учитывались положения основных направлений налоговой политики РФ на 2022 год и плановый период на 2023-2024 годов, а также предполагаемые к принятию изменения в налоговое и бюджетное законодательство и нормативные правовые акты, вступающие в силу с 01 января 2022 года.</a:t>
            </a:r>
          </a:p>
          <a:p>
            <a:pPr marL="4572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1802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76864" cy="864096"/>
          </a:xfrm>
        </p:spPr>
        <p:txBody>
          <a:bodyPr/>
          <a:lstStyle/>
          <a:p>
            <a:pPr algn="ctr"/>
            <a:r>
              <a:rPr lang="ru-RU" sz="1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расчетах прогноза по налоговым доходам учтены следующие основные показатели, характеризующие налоговую базу и влияющие на объем поступления налогов в бюджет муниципального образования:</a:t>
            </a:r>
            <a:br>
              <a:rPr lang="ru-RU" sz="1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1556792"/>
            <a:ext cx="7632848" cy="4896544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По налогу на  доходы  физических  лиц, единому сельскохозяйственному налогу, земельному налогу, налогу на имущество физических лиц учитывалось предложение главного администратора - Межрайонная ИФНС России №1 по ЕАО.   </a:t>
            </a:r>
          </a:p>
          <a:p>
            <a:pPr marL="45720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При расчете прогноза поступления по неналоговым доходам учитывалось предложение главного администратора доходов бюджета муниципального образования.</a:t>
            </a:r>
          </a:p>
          <a:p>
            <a:pPr marL="45720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Формирование безвозмездных поступлений осуществлялось в соответствии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законом  ЕАО    «Об областном бюджете на 2022 год и плановый период 2023 и 2024 годов».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По сравнению с оценкой 2021 года прогнозируемые в 2022 году доходы снизятся на 1 788,5 тыс. рублей или на 10,5 %.</a:t>
            </a:r>
          </a:p>
          <a:p>
            <a:pPr marL="45720" indent="0" algn="just"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4236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416824" cy="1368152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характеристики и иные показатели бюджета муниципального образования «Полевское сельское поселение» Еврейской автономной области</a:t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2022 год и на плановый период 2023 и 2024 годов:</a:t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1844824"/>
            <a:ext cx="7632848" cy="4536504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прогнозируемый общий объем доходов бюджета муниципального образования на 2022 год в сумме 15 174 850 рублей; </a:t>
            </a:r>
          </a:p>
          <a:p>
            <a:pPr marL="45720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общий объем расходов бюджета муниципального образования на 2022 год в сумме 15 174 850 рублей; </a:t>
            </a:r>
          </a:p>
          <a:p>
            <a:pPr marL="45720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прогн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озируемый общий объем доходов бюджета муниципального образования на 2023 год в сумме 14 590 060 рублей; на 2024 год в сумме 13 976 280 рублей;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общий объем расходов бюджета муниципального образования на 2023 год в сумме 14 590 060 рублей, в том числе общий объем условно утверждаемых расходов в сумме 361 880 рублей; на 2024 год в сумме 13 976 280 рублей, в том числе общий объем условно утверждаемых расходов в сумме 692 880 рублей</a:t>
            </a:r>
          </a:p>
          <a:p>
            <a:pPr marL="45720" indent="0" algn="just"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923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188640"/>
            <a:ext cx="5904656" cy="864096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Уважаемые жители Полевского сельского поселения!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15616" y="1052736"/>
            <a:ext cx="7885540" cy="561662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Одна из основных целей бюджетной политики – обеспечение </a:t>
            </a:r>
          </a:p>
          <a:p>
            <a:pPr>
              <a:spcBef>
                <a:spcPts val="0"/>
              </a:spcBef>
              <a:buNone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прозрачности, открытости и доступности бюджетного процесса для </a:t>
            </a:r>
          </a:p>
          <a:p>
            <a:pPr>
              <a:spcBef>
                <a:spcPts val="0"/>
              </a:spcBef>
              <a:buNone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населения. Инструментом реализации этой цели является «Бюджет для граждан». </a:t>
            </a:r>
          </a:p>
          <a:p>
            <a:pPr>
              <a:buNone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«Бюджет для граждан» - это аналитический материал, разрабатываемый в целях ознакомления граждан с основными целями, задачами и приоритетными направлениями бюджетной политики Полевского сельского поселения, планируемыми и достигнутыми результатами использования бюджетных ассигнований.</a:t>
            </a:r>
          </a:p>
          <a:p>
            <a:pPr>
              <a:buNone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Надеемся, что представление бюджета в понятной и доступной форме повысит уровень общественного участия жителей в бюджетном процессе Полевского сельского поселения.</a:t>
            </a:r>
          </a:p>
          <a:p>
            <a:pPr>
              <a:buNone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«Бюджет для граждан» подготовлен администрацией Полевского сельского поселения Октябрьского муниципального района Еврейской автономной области.</a:t>
            </a:r>
          </a:p>
          <a:p>
            <a:pPr>
              <a:buNone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Место нахождения: Еврейская автономная область, Октябрьский района, с. Полевое, ул. Советская, д. 10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Телефон: 8(42665) 26-4-95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Факс: 8(42665)  26-4-83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Адрес электронной почты: </a:t>
            </a:r>
            <a:r>
              <a:rPr lang="en-US" sz="1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polevoeokt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post.eao.ru</a:t>
            </a: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Мой\Desktop\СТУПИНА\Новая папка\20171126_184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6632"/>
            <a:ext cx="1440160" cy="172819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992888" cy="5904656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общий объем бюджетных ассигнований на исполнение публичных нормативных обязательств на 2022 год в сумме 178 452 рубля; </a:t>
            </a:r>
            <a:br>
              <a:rPr lang="ru-RU" sz="2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плановый период 2023-2024 года в сумме 178 452 рубля на каждый год;</a:t>
            </a:r>
            <a:br>
              <a:rPr lang="ru-RU" sz="2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2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объем межбюджетных трансфертов, предоставляемых из бюджета Октябрьскому муниципальному району в сумме 127 484 рублей в каждом году</a:t>
            </a:r>
            <a:br>
              <a:rPr lang="ru-RU" sz="2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2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направить субвенции, субсидии выделенные из областного  бюджета в 2022 году бюджету муниципального образования  в сумме 587 900 рублей, </a:t>
            </a:r>
            <a:br>
              <a:rPr lang="ru-RU" sz="2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2023 году бюджету муниципального образования  в сумме 753 500 рублей,  </a:t>
            </a:r>
            <a:br>
              <a:rPr lang="ru-RU" sz="2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2024 году бюджету муниципального образования  в сумме  609 700 рублей,   </a:t>
            </a:r>
            <a:br>
              <a:rPr lang="ru-RU" sz="2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исполнение  государственных  полномочий  в соответствии  с законом  ЕАО    «Об областном бюджете на 2022 год и плановый период 2023 и 2024 годов».</a:t>
            </a:r>
            <a:br>
              <a:rPr lang="ru-RU" sz="2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0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7967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EA0572-2723-40F9-9DB6-25E7A5C5A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476672"/>
            <a:ext cx="684076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Приоритетные направления, по которым осуществляется финансирование расходных обязательств местного бюджета</a:t>
            </a:r>
            <a:endParaRPr lang="ru-RU" sz="2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8B3D60-8AFA-4B1C-87CE-1EB770C656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43000" y="1772816"/>
            <a:ext cx="7677472" cy="374441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выплата заработной платы и начислений на нее; </a:t>
            </a:r>
          </a:p>
          <a:p>
            <a:pPr marL="45720" indent="0">
              <a:buNone/>
            </a:pP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предоставление мер социальной поддержки граждан; </a:t>
            </a:r>
          </a:p>
          <a:p>
            <a:pPr marL="45720" indent="0">
              <a:buNone/>
            </a:pP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закупка товаров, работ и услуг для государственных (муниципальных ) нужд ; </a:t>
            </a:r>
          </a:p>
          <a:p>
            <a:pPr marL="45720" indent="0">
              <a:buNone/>
            </a:pP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уплата налогов и сборов;</a:t>
            </a:r>
          </a:p>
          <a:p>
            <a:pPr marL="45720" indent="0">
              <a:buNone/>
            </a:pP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оплата коммунальных услуг;</a:t>
            </a:r>
          </a:p>
          <a:p>
            <a:pPr marL="45720" indent="0">
              <a:buNone/>
            </a:pP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оплата услуг связи,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-оплата поставок топлива для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нужд казенных учреждений поселения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».   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966006-FE21-456E-9C3D-DF1F60456D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573016"/>
            <a:ext cx="3024336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8496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920880" cy="1143000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ru-RU" sz="3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Уважаемые жители Полевского сельского поселения!</a:t>
            </a:r>
            <a:br>
              <a:rPr lang="ru-RU" sz="3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1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1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340768"/>
            <a:ext cx="8352928" cy="388843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П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редставленная информация предназначена для широкого круга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пользователей и будет интересна и полезна как студентам, педагогам, 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врачам, молодым семьям, так и пенсионерам и другим категориям 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населения, так как бюджет муниципального образования затрагивает интересы каждого жителя Полевского сельского поселения.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Граждане – и как  налогоплательщики, и как потребители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общественных благ – должны быть уверены в том, что передаваемые ими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 распоряжение государства средства используются прозрачно и эффективно, просят конкретные результаты как для общества в целом, так и для каждой семьи, для каждого человека.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Мы постарались в доступной и понятной для граждан форме показать основные параметры бюджета муниципального образования «Полевское сельское поселение»</a:t>
            </a:r>
          </a:p>
          <a:p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4" name="CustomShape 1"/>
          <p:cNvSpPr/>
          <p:nvPr/>
        </p:nvSpPr>
        <p:spPr>
          <a:xfrm>
            <a:off x="1331640" y="5229200"/>
            <a:ext cx="6785645" cy="13681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/>
            <a:r>
              <a:rPr lang="ru-RU" sz="3600" dirty="0">
                <a:solidFill>
                  <a:srgbClr val="C00000"/>
                </a:solidFill>
                <a:latin typeface="Constantia" pitchFamily="18" charset="0"/>
              </a:rPr>
              <a:t>Спасибо </a:t>
            </a:r>
            <a:endParaRPr lang="ru-RU" sz="3600" dirty="0">
              <a:solidFill>
                <a:srgbClr val="C00000"/>
              </a:solidFill>
              <a:latin typeface="Arial" charset="0"/>
            </a:endParaRPr>
          </a:p>
          <a:p>
            <a:pPr algn="ctr"/>
            <a:r>
              <a:rPr lang="ru-RU" sz="3600" dirty="0">
                <a:solidFill>
                  <a:srgbClr val="C00000"/>
                </a:solidFill>
                <a:latin typeface="Constantia" pitchFamily="18" charset="0"/>
              </a:rPr>
              <a:t>за внимание!!!</a:t>
            </a:r>
            <a:endParaRPr lang="ru-RU" sz="3600" dirty="0">
              <a:solidFill>
                <a:srgbClr val="C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84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wallpapers.clipartmania.ru/uploads/gallery/main/12/hi-definition-vector-wide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3760" y="731838"/>
            <a:ext cx="5559280" cy="3475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827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428604"/>
            <a:ext cx="7893520" cy="642942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понятия и термины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071538" y="1214422"/>
            <a:ext cx="7398062" cy="161276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1ca28e4dcd1db95f436b527c04cf64d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3143248"/>
            <a:ext cx="4500594" cy="30003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55576" y="428604"/>
            <a:ext cx="8280920" cy="642942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понятия и термины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sz="quarter" idx="13"/>
          </p:nvPr>
        </p:nvSpPr>
        <p:spPr>
          <a:xfrm>
            <a:off x="1259632" y="1628800"/>
            <a:ext cx="7674056" cy="720080"/>
          </a:xfrm>
        </p:spPr>
        <p:txBody>
          <a:bodyPr>
            <a:normAutofit/>
          </a:bodyPr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это денежные средства, перечисляемые из одного бюджета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бюджетной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системы Российской Федерации другому.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97799"/>
              </p:ext>
            </p:extLst>
          </p:nvPr>
        </p:nvGraphicFramePr>
        <p:xfrm>
          <a:off x="971600" y="2564903"/>
          <a:ext cx="7776864" cy="36395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6826">
                <a:tc>
                  <a:txBody>
                    <a:bodyPr/>
                    <a:lstStyle/>
                    <a:p>
                      <a:r>
                        <a:rPr lang="ru-RU" sz="1800" dirty="0"/>
                        <a:t>Виды межбюджетных трансфертов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Определение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8285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Дотации (от лат. «</a:t>
                      </a:r>
                      <a:r>
                        <a:rPr lang="en-US" sz="1800" b="1" dirty="0" err="1">
                          <a:latin typeface="Times New Roman" pitchFamily="18" charset="0"/>
                          <a:cs typeface="Times New Roman" pitchFamily="18" charset="0"/>
                        </a:rPr>
                        <a:t>Dotatio</a:t>
                      </a: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» – дар, пожертвование)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Предоставляются</a:t>
                      </a:r>
                      <a:r>
                        <a:rPr lang="ru-RU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без определения конкретной цели их использования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7937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Субвенции (от лат. «</a:t>
                      </a:r>
                      <a:r>
                        <a:rPr lang="en-US" sz="1800" b="1" dirty="0" err="1">
                          <a:latin typeface="Times New Roman" pitchFamily="18" charset="0"/>
                          <a:cs typeface="Times New Roman" pitchFamily="18" charset="0"/>
                        </a:rPr>
                        <a:t>Subvenire</a:t>
                      </a: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» – приходить на помощь)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Предоставляются на финансирование «переданных» другим публично-правовым образованиям полномочий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3225"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Субсидии (от лат. «</a:t>
                      </a:r>
                      <a:r>
                        <a:rPr lang="en-US" sz="1800" b="1" dirty="0" err="1">
                          <a:latin typeface="Times New Roman" pitchFamily="18" charset="0"/>
                          <a:cs typeface="Times New Roman" pitchFamily="18" charset="0"/>
                        </a:rPr>
                        <a:t>Subsidium</a:t>
                      </a: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» - поддержка)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Предоставляются на условиях долевого софинансирования расходов других бюджетов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187624" y="1124745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Межбюджетные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трансферты – основной вид безвозмездных перечислений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TextShape 2"/>
          <p:cNvSpPr txBox="1"/>
          <p:nvPr/>
        </p:nvSpPr>
        <p:spPr>
          <a:xfrm>
            <a:off x="1403648" y="980729"/>
            <a:ext cx="7128792" cy="720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процесс </a:t>
            </a:r>
            <a:r>
              <a:rPr lang="ru-RU" sz="1600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собой деятельность по составлению проекта бюджета, его рассмотрению, утверждению, исполнению, составлению отчета об исполнении и его утверждению.</a:t>
            </a:r>
            <a:endParaRPr lang="ru-RU" sz="2600" spc="-1" dirty="0"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2" name="CustomShape 3"/>
          <p:cNvSpPr/>
          <p:nvPr/>
        </p:nvSpPr>
        <p:spPr>
          <a:xfrm>
            <a:off x="2843808" y="1916832"/>
            <a:ext cx="4032448" cy="5040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40">
            <a:solidFill>
              <a:schemeClr val="accent5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СТАДИИ БЮДЖЕТНОГО ПРОЦЕССА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3" name="CustomShape 4"/>
          <p:cNvSpPr/>
          <p:nvPr/>
        </p:nvSpPr>
        <p:spPr>
          <a:xfrm>
            <a:off x="1494235" y="3140968"/>
            <a:ext cx="1133549" cy="13681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40">
            <a:solidFill>
              <a:schemeClr val="accent5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1. Разработка проекта бюджета</a:t>
            </a:r>
            <a:endParaRPr lang="ru-RU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4" name="CustomShape 5"/>
          <p:cNvSpPr/>
          <p:nvPr/>
        </p:nvSpPr>
        <p:spPr>
          <a:xfrm>
            <a:off x="2771800" y="3140968"/>
            <a:ext cx="1296144" cy="13681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40">
            <a:solidFill>
              <a:schemeClr val="accent5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2. Рассмотрение проекта бюджета</a:t>
            </a:r>
            <a:endParaRPr lang="ru-RU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5" name="CustomShape 6"/>
          <p:cNvSpPr/>
          <p:nvPr/>
        </p:nvSpPr>
        <p:spPr>
          <a:xfrm>
            <a:off x="4211960" y="3140968"/>
            <a:ext cx="1296144" cy="13681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40">
            <a:solidFill>
              <a:schemeClr val="accent5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3. Утверждение проекта бюджета</a:t>
            </a:r>
            <a:endParaRPr lang="ru-RU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6" name="CustomShape 7"/>
          <p:cNvSpPr/>
          <p:nvPr/>
        </p:nvSpPr>
        <p:spPr>
          <a:xfrm>
            <a:off x="5652120" y="3140968"/>
            <a:ext cx="1224136" cy="13681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40">
            <a:solidFill>
              <a:schemeClr val="accent5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4. Исполнение бюджета</a:t>
            </a:r>
            <a:endParaRPr lang="ru-RU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" name="CustomShape 8"/>
          <p:cNvSpPr/>
          <p:nvPr/>
        </p:nvSpPr>
        <p:spPr>
          <a:xfrm>
            <a:off x="7092280" y="3140968"/>
            <a:ext cx="1440159" cy="13681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40">
            <a:solidFill>
              <a:schemeClr val="accent5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endParaRPr lang="en-US" sz="1400" b="1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и утверждение отчета об исполнении бюджета</a:t>
            </a:r>
            <a:endParaRPr lang="ru-RU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8" name="Line 9"/>
          <p:cNvSpPr/>
          <p:nvPr/>
        </p:nvSpPr>
        <p:spPr>
          <a:xfrm>
            <a:off x="4644008" y="2420888"/>
            <a:ext cx="0" cy="359792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9" name="Line 10"/>
          <p:cNvSpPr/>
          <p:nvPr/>
        </p:nvSpPr>
        <p:spPr>
          <a:xfrm>
            <a:off x="1835696" y="2780928"/>
            <a:ext cx="5976000" cy="0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0" name="Line 11"/>
          <p:cNvSpPr/>
          <p:nvPr/>
        </p:nvSpPr>
        <p:spPr>
          <a:xfrm>
            <a:off x="1835696" y="2780928"/>
            <a:ext cx="0" cy="358775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1" name="Line 12"/>
          <p:cNvSpPr/>
          <p:nvPr/>
        </p:nvSpPr>
        <p:spPr>
          <a:xfrm>
            <a:off x="3419872" y="2780928"/>
            <a:ext cx="0" cy="358775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2" name="Line 13"/>
          <p:cNvSpPr/>
          <p:nvPr/>
        </p:nvSpPr>
        <p:spPr>
          <a:xfrm>
            <a:off x="4860032" y="2780928"/>
            <a:ext cx="0" cy="358775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3" name="Line 14"/>
          <p:cNvSpPr/>
          <p:nvPr/>
        </p:nvSpPr>
        <p:spPr>
          <a:xfrm>
            <a:off x="6228184" y="2780928"/>
            <a:ext cx="0" cy="358775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4" name="Line 15"/>
          <p:cNvSpPr/>
          <p:nvPr/>
        </p:nvSpPr>
        <p:spPr>
          <a:xfrm>
            <a:off x="7812360" y="2780928"/>
            <a:ext cx="0" cy="358775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5" name="Line 16"/>
          <p:cNvSpPr/>
          <p:nvPr/>
        </p:nvSpPr>
        <p:spPr>
          <a:xfrm>
            <a:off x="5580112" y="4941168"/>
            <a:ext cx="1296000" cy="0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6" name="Line 17"/>
          <p:cNvSpPr/>
          <p:nvPr/>
        </p:nvSpPr>
        <p:spPr>
          <a:xfrm flipV="1">
            <a:off x="5580112" y="4581128"/>
            <a:ext cx="0" cy="360363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7" name="Line 18"/>
          <p:cNvSpPr/>
          <p:nvPr/>
        </p:nvSpPr>
        <p:spPr>
          <a:xfrm flipV="1">
            <a:off x="6876256" y="4581128"/>
            <a:ext cx="0" cy="360363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8" name="CustomShape 19"/>
          <p:cNvSpPr/>
          <p:nvPr/>
        </p:nvSpPr>
        <p:spPr>
          <a:xfrm>
            <a:off x="5508104" y="5085184"/>
            <a:ext cx="1440160" cy="3600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40">
            <a:solidFill>
              <a:schemeClr val="accent5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год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9" name="Line 20"/>
          <p:cNvSpPr/>
          <p:nvPr/>
        </p:nvSpPr>
        <p:spPr>
          <a:xfrm>
            <a:off x="1331640" y="6165304"/>
            <a:ext cx="7128000" cy="0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0" name="Line 21"/>
          <p:cNvSpPr/>
          <p:nvPr/>
        </p:nvSpPr>
        <p:spPr>
          <a:xfrm flipV="1">
            <a:off x="1331640" y="5805264"/>
            <a:ext cx="0" cy="360362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1" name="Line 22"/>
          <p:cNvSpPr/>
          <p:nvPr/>
        </p:nvSpPr>
        <p:spPr>
          <a:xfrm flipV="1">
            <a:off x="8460432" y="5805264"/>
            <a:ext cx="0" cy="360362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2" name="CustomShape 23"/>
          <p:cNvSpPr/>
          <p:nvPr/>
        </p:nvSpPr>
        <p:spPr>
          <a:xfrm>
            <a:off x="1475656" y="5661248"/>
            <a:ext cx="6840760" cy="3600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40">
            <a:solidFill>
              <a:schemeClr val="accent5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период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683568" y="260648"/>
            <a:ext cx="7920880" cy="810898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6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понятия и термины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s://aftershock.news/sites/default/files/u21540/teasers/%D0%A4%D0%B8%D0%BD%D0%B0%D0%BD%D1%81%D1%8B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7" y="2852936"/>
            <a:ext cx="6611546" cy="3595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142976" y="428604"/>
            <a:ext cx="7612376" cy="642942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понятия и термины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44208" y="1652654"/>
            <a:ext cx="24636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Если расходная часть бюджета превышает доходную, то бюджет формируется с</a:t>
            </a:r>
          </a:p>
          <a:p>
            <a:pPr algn="ctr"/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ДЕФИЦИТОМ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6504" y="1628800"/>
            <a:ext cx="26705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Превышение доходов над расходами образует положительный остаток бюджета </a:t>
            </a:r>
          </a:p>
          <a:p>
            <a:pPr algn="ctr"/>
            <a:r>
              <a:rPr lang="ru-RU" altLang="ru-RU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CustomShape 1"/>
          <p:cNvSpPr/>
          <p:nvPr/>
        </p:nvSpPr>
        <p:spPr>
          <a:xfrm>
            <a:off x="1259632" y="1571625"/>
            <a:ext cx="1512168" cy="89535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Показатели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3" name="CustomShape 3"/>
          <p:cNvSpPr/>
          <p:nvPr/>
        </p:nvSpPr>
        <p:spPr>
          <a:xfrm>
            <a:off x="2987825" y="5157192"/>
            <a:ext cx="1728189" cy="720080"/>
          </a:xfrm>
          <a:prstGeom prst="roundRect">
            <a:avLst>
              <a:gd name="adj" fmla="val 50000"/>
            </a:avLst>
          </a:prstGeom>
          <a:blipFill>
            <a:blip r:embed="rId2" cstate="print"/>
            <a:tile/>
          </a:blipFill>
          <a:ln>
            <a:noFill/>
          </a:ln>
          <a:effectLst>
            <a:outerShdw blurRad="95000" algn="tl" rotWithShape="0">
              <a:srgbClr val="000000">
                <a:alpha val="50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</a:rPr>
              <a:t>0</a:t>
            </a:r>
            <a:endParaRPr lang="ru-RU" b="1" dirty="0">
              <a:solidFill>
                <a:srgbClr val="000000"/>
              </a:solidFill>
              <a:latin typeface="Arial" charset="0"/>
            </a:endParaRPr>
          </a:p>
          <a:p>
            <a:pPr algn="ctr">
              <a:defRPr/>
            </a:pP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4" name="CustomShape 4"/>
          <p:cNvSpPr/>
          <p:nvPr/>
        </p:nvSpPr>
        <p:spPr>
          <a:xfrm>
            <a:off x="1259632" y="2759760"/>
            <a:ext cx="1512168" cy="885264"/>
          </a:xfrm>
          <a:prstGeom prst="rect">
            <a:avLst/>
          </a:prstGeom>
          <a:blipFill>
            <a:blip r:embed="rId3" cstate="print"/>
            <a:tile/>
          </a:blipFill>
          <a:ln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Доходы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руб.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5" name="CustomShape 5"/>
          <p:cNvSpPr/>
          <p:nvPr/>
        </p:nvSpPr>
        <p:spPr>
          <a:xfrm>
            <a:off x="1259632" y="3933056"/>
            <a:ext cx="1512168" cy="720080"/>
          </a:xfrm>
          <a:prstGeom prst="rect">
            <a:avLst/>
          </a:prstGeom>
          <a:blipFill>
            <a:blip r:embed="rId3" cstate="print"/>
            <a:tile/>
          </a:blipFill>
          <a:ln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Расходы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руб.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6" name="CustomShape 6"/>
          <p:cNvSpPr/>
          <p:nvPr/>
        </p:nvSpPr>
        <p:spPr>
          <a:xfrm>
            <a:off x="1259632" y="5157192"/>
            <a:ext cx="1512168" cy="792088"/>
          </a:xfrm>
          <a:prstGeom prst="rect">
            <a:avLst/>
          </a:prstGeom>
          <a:blipFill>
            <a:blip r:embed="rId3" cstate="print"/>
            <a:tile/>
          </a:blipFill>
          <a:ln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Дефицит(-), Профицит (+), руб.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7" name="CustomShape 7"/>
          <p:cNvSpPr/>
          <p:nvPr/>
        </p:nvSpPr>
        <p:spPr>
          <a:xfrm flipH="1">
            <a:off x="2987819" y="2759760"/>
            <a:ext cx="1728196" cy="885264"/>
          </a:xfrm>
          <a:prstGeom prst="rect">
            <a:avLst/>
          </a:prstGeom>
          <a:blipFill>
            <a:blip r:embed="rId4" cstate="print"/>
            <a:tile/>
          </a:blipFill>
          <a:ln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1</a:t>
            </a:r>
            <a:r>
              <a:rPr lang="ru-RU" dirty="0">
                <a:solidFill>
                  <a:srgbClr val="000000"/>
                </a:solidFill>
                <a:latin typeface="Arial" charset="0"/>
                <a:cs typeface="Arial" charset="0"/>
              </a:rPr>
              <a:t>5 174 850,00</a:t>
            </a:r>
          </a:p>
          <a:p>
            <a:pPr algn="ctr">
              <a:defRPr/>
            </a:pP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8" name="CustomShape 8"/>
          <p:cNvSpPr/>
          <p:nvPr/>
        </p:nvSpPr>
        <p:spPr>
          <a:xfrm flipH="1">
            <a:off x="2987817" y="3933056"/>
            <a:ext cx="1728197" cy="936104"/>
          </a:xfrm>
          <a:prstGeom prst="rect">
            <a:avLst/>
          </a:prstGeom>
          <a:blipFill>
            <a:blip r:embed="rId4" cstate="print"/>
            <a:tile/>
          </a:blipFill>
          <a:ln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charset="0"/>
                <a:cs typeface="Arial" charset="0"/>
              </a:rPr>
              <a:t>15 174 850,00</a:t>
            </a:r>
          </a:p>
          <a:p>
            <a:pPr algn="ctr">
              <a:defRPr/>
            </a:pP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9" name="CustomShape 9"/>
          <p:cNvSpPr/>
          <p:nvPr/>
        </p:nvSpPr>
        <p:spPr>
          <a:xfrm>
            <a:off x="2987825" y="1604964"/>
            <a:ext cx="1728189" cy="873125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 algn="ctr"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</a:rPr>
              <a:t>2022</a:t>
            </a:r>
          </a:p>
          <a:p>
            <a:pPr algn="ctr"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</a:rPr>
              <a:t>год </a:t>
            </a: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0" name="CustomShape 10"/>
          <p:cNvSpPr/>
          <p:nvPr/>
        </p:nvSpPr>
        <p:spPr>
          <a:xfrm>
            <a:off x="6876382" y="1592263"/>
            <a:ext cx="1639060" cy="874712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 algn="ctr"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</a:rPr>
              <a:t>2024</a:t>
            </a:r>
          </a:p>
          <a:p>
            <a:pPr algn="ctr"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</a:rPr>
              <a:t>год</a:t>
            </a: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2" name="CustomShape 12"/>
          <p:cNvSpPr/>
          <p:nvPr/>
        </p:nvSpPr>
        <p:spPr>
          <a:xfrm flipH="1">
            <a:off x="6804248" y="2759760"/>
            <a:ext cx="1728192" cy="885264"/>
          </a:xfrm>
          <a:prstGeom prst="rect">
            <a:avLst/>
          </a:prstGeom>
          <a:blipFill>
            <a:blip r:embed="rId4" cstate="print"/>
            <a:tile/>
          </a:blipFill>
          <a:ln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charset="0"/>
                <a:cs typeface="Arial" charset="0"/>
              </a:rPr>
              <a:t>13 976 280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,00</a:t>
            </a:r>
            <a:endParaRPr lang="ru-RU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3" name="CustomShape 13"/>
          <p:cNvSpPr/>
          <p:nvPr/>
        </p:nvSpPr>
        <p:spPr>
          <a:xfrm flipH="1">
            <a:off x="4939308" y="2759760"/>
            <a:ext cx="1648916" cy="885264"/>
          </a:xfrm>
          <a:prstGeom prst="rect">
            <a:avLst/>
          </a:prstGeom>
          <a:blipFill>
            <a:blip r:embed="rId4" cstate="print"/>
            <a:tile/>
          </a:blipFill>
          <a:ln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latin typeface="Arial" charset="0"/>
            </a:endParaRP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1</a:t>
            </a:r>
            <a:r>
              <a:rPr lang="ru-RU" dirty="0">
                <a:solidFill>
                  <a:srgbClr val="000000"/>
                </a:solidFill>
                <a:latin typeface="Arial" charset="0"/>
              </a:rPr>
              <a:t>4 590 060,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0</a:t>
            </a:r>
            <a:r>
              <a:rPr lang="ru-RU" dirty="0">
                <a:solidFill>
                  <a:srgbClr val="000000"/>
                </a:solidFill>
                <a:latin typeface="Arial" charset="0"/>
              </a:rPr>
              <a:t>0</a:t>
            </a:r>
          </a:p>
          <a:p>
            <a:pPr algn="ctr">
              <a:defRPr/>
            </a:pP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4" name="CustomShape 14"/>
          <p:cNvSpPr/>
          <p:nvPr/>
        </p:nvSpPr>
        <p:spPr>
          <a:xfrm flipH="1">
            <a:off x="4939308" y="3933056"/>
            <a:ext cx="1648916" cy="936104"/>
          </a:xfrm>
          <a:prstGeom prst="rect">
            <a:avLst/>
          </a:prstGeom>
          <a:blipFill>
            <a:blip r:embed="rId4" cstate="print"/>
            <a:tile/>
          </a:blipFill>
          <a:ln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latin typeface="Arial" charset="0"/>
            </a:endParaRP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14 590 060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,00</a:t>
            </a:r>
            <a:endParaRPr lang="ru-RU" dirty="0">
              <a:solidFill>
                <a:srgbClr val="000000"/>
              </a:solidFill>
              <a:latin typeface="Arial" charset="0"/>
            </a:endParaRPr>
          </a:p>
          <a:p>
            <a:pPr algn="ctr">
              <a:defRPr/>
            </a:pP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5" name="CustomShape 15"/>
          <p:cNvSpPr/>
          <p:nvPr/>
        </p:nvSpPr>
        <p:spPr>
          <a:xfrm flipH="1">
            <a:off x="6787250" y="3949451"/>
            <a:ext cx="1728192" cy="1008112"/>
          </a:xfrm>
          <a:prstGeom prst="rect">
            <a:avLst/>
          </a:prstGeom>
          <a:blipFill>
            <a:blip r:embed="rId4" cstate="print"/>
            <a:tile/>
          </a:blipFill>
          <a:ln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1</a:t>
            </a:r>
            <a:r>
              <a:rPr lang="ru-RU" dirty="0">
                <a:solidFill>
                  <a:srgbClr val="000000"/>
                </a:solidFill>
                <a:latin typeface="Arial" charset="0"/>
                <a:cs typeface="Arial" charset="0"/>
              </a:rPr>
              <a:t>3 976 280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,00</a:t>
            </a:r>
            <a:endParaRPr lang="ru-RU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6" name="CustomShape 16"/>
          <p:cNvSpPr/>
          <p:nvPr/>
        </p:nvSpPr>
        <p:spPr>
          <a:xfrm>
            <a:off x="4949164" y="5157192"/>
            <a:ext cx="1639060" cy="720080"/>
          </a:xfrm>
          <a:prstGeom prst="roundRect">
            <a:avLst>
              <a:gd name="adj" fmla="val 50000"/>
            </a:avLst>
          </a:prstGeom>
          <a:blipFill>
            <a:blip r:embed="rId2" cstate="print"/>
            <a:tile/>
          </a:blipFill>
          <a:ln>
            <a:noFill/>
          </a:ln>
          <a:effectLst>
            <a:outerShdw blurRad="95000" algn="tl" rotWithShape="0">
              <a:srgbClr val="000000">
                <a:alpha val="50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</a:rPr>
              <a:t>0</a:t>
            </a:r>
            <a:endParaRPr lang="ru-RU" b="1" dirty="0">
              <a:solidFill>
                <a:srgbClr val="000000"/>
              </a:solidFill>
              <a:latin typeface="Arial" charset="0"/>
            </a:endParaRPr>
          </a:p>
          <a:p>
            <a:pPr algn="ctr">
              <a:defRPr/>
            </a:pP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7" name="CustomShape 17"/>
          <p:cNvSpPr/>
          <p:nvPr/>
        </p:nvSpPr>
        <p:spPr>
          <a:xfrm>
            <a:off x="6804248" y="5157192"/>
            <a:ext cx="1728192" cy="720080"/>
          </a:xfrm>
          <a:prstGeom prst="roundRect">
            <a:avLst>
              <a:gd name="adj" fmla="val 50000"/>
            </a:avLst>
          </a:prstGeom>
          <a:blipFill>
            <a:blip r:embed="rId2" cstate="print"/>
            <a:tile/>
          </a:blipFill>
          <a:ln>
            <a:noFill/>
          </a:ln>
          <a:effectLst>
            <a:outerShdw blurRad="95000" algn="tl" rotWithShape="0">
              <a:srgbClr val="000000">
                <a:alpha val="50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algn="ctr">
              <a:defRPr/>
            </a:pP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" name="CustomShape 18"/>
          <p:cNvSpPr/>
          <p:nvPr/>
        </p:nvSpPr>
        <p:spPr>
          <a:xfrm>
            <a:off x="1156097" y="144462"/>
            <a:ext cx="7258050" cy="9802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endParaRPr lang="ru-RU" sz="20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79" name="Line 19"/>
          <p:cNvSpPr/>
          <p:nvPr/>
        </p:nvSpPr>
        <p:spPr>
          <a:xfrm>
            <a:off x="1464469" y="1214438"/>
            <a:ext cx="6949678" cy="0"/>
          </a:xfrm>
          <a:prstGeom prst="line">
            <a:avLst/>
          </a:prstGeom>
          <a:ln w="47520">
            <a:solidFill>
              <a:schemeClr val="accent5">
                <a:lumMod val="5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1142976" y="428604"/>
            <a:ext cx="7612376" cy="642942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1">
            <a:normAutofit fontScale="55000" lnSpcReduction="20000"/>
          </a:bodyPr>
          <a:lstStyle>
            <a:lvl1pPr marL="320040" indent="-32004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6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бюджета Полевского сельского поселения на 2022 год и плановый период 2023-2024 годов</a:t>
            </a:r>
          </a:p>
        </p:txBody>
      </p:sp>
      <p:sp>
        <p:nvSpPr>
          <p:cNvPr id="21" name="CustomShape 10"/>
          <p:cNvSpPr/>
          <p:nvPr/>
        </p:nvSpPr>
        <p:spPr>
          <a:xfrm>
            <a:off x="4949164" y="1604965"/>
            <a:ext cx="1639060" cy="86201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 algn="ctr"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</a:rPr>
              <a:t>2023</a:t>
            </a:r>
          </a:p>
          <a:p>
            <a:pPr algn="ctr"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</a:rPr>
              <a:t>год</a:t>
            </a: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618040" cy="49006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</p:txBody>
      </p:sp>
      <p:sp>
        <p:nvSpPr>
          <p:cNvPr id="25603" name="Содержимое 2"/>
          <p:cNvSpPr>
            <a:spLocks noGrp="1"/>
          </p:cNvSpPr>
          <p:nvPr>
            <p:ph sz="quarter" idx="13"/>
          </p:nvPr>
        </p:nvSpPr>
        <p:spPr>
          <a:xfrm>
            <a:off x="1043608" y="836712"/>
            <a:ext cx="7920880" cy="6021288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безвозмездные и безвозвратные поступления денежных средств в бюджет.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11760" y="1628800"/>
            <a:ext cx="5040560" cy="576064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59632" y="2852936"/>
            <a:ext cx="2232248" cy="576064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23928" y="2852936"/>
            <a:ext cx="2219708" cy="576064"/>
          </a:xfrm>
          <a:prstGeom prst="roundRect">
            <a:avLst>
              <a:gd name="adj" fmla="val 20407"/>
            </a:avLst>
          </a:prstGeom>
          <a:blipFill>
            <a:blip r:embed="rId3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6715108" y="2852936"/>
            <a:ext cx="2105364" cy="576064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Безвозмездные</a:t>
            </a:r>
            <a:r>
              <a:rPr lang="ru-RU" dirty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поступления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763688" y="2636912"/>
            <a:ext cx="6143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7778006" y="2743274"/>
            <a:ext cx="2143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4932040" y="2204864"/>
            <a:ext cx="569" cy="4354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1656532" y="2744068"/>
            <a:ext cx="214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Блок-схема: альтернативный процесс 34"/>
          <p:cNvSpPr/>
          <p:nvPr/>
        </p:nvSpPr>
        <p:spPr>
          <a:xfrm>
            <a:off x="1331640" y="3645024"/>
            <a:ext cx="2160240" cy="3071834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 налогов, установленных Налоговым кодексом Российской Федерации,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например: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налог на прибыль организаций;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налог на имущество;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налог на доходы физических лиц;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другие налоги.</a:t>
            </a:r>
          </a:p>
        </p:txBody>
      </p:sp>
      <p:sp>
        <p:nvSpPr>
          <p:cNvPr id="36" name="Блок-схема: альтернативный процесс 35"/>
          <p:cNvSpPr/>
          <p:nvPr/>
        </p:nvSpPr>
        <p:spPr>
          <a:xfrm>
            <a:off x="3779912" y="3643314"/>
            <a:ext cx="2448272" cy="3071834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 других пошлин и сборов, установленных законодательством, а также штрафов за нарушение законодательства,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например: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доходы от использования муниципального имущества и земли;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штрафные санкции;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другие. </a:t>
            </a:r>
          </a:p>
        </p:txBody>
      </p:sp>
      <p:sp>
        <p:nvSpPr>
          <p:cNvPr id="37" name="Блок-схема: альтернативный процесс 36"/>
          <p:cNvSpPr/>
          <p:nvPr/>
        </p:nvSpPr>
        <p:spPr>
          <a:xfrm>
            <a:off x="6660232" y="3573016"/>
            <a:ext cx="2304256" cy="3071834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Поступления от других бюджетов бюджетной системы (межбюджетные трансферты), организаций, граждан (кроме налоговых и неналоговых доходов). </a:t>
            </a:r>
            <a:endParaRPr lang="ru-RU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1877</TotalTime>
  <Words>2866</Words>
  <Application>Microsoft Office PowerPoint</Application>
  <PresentationFormat>Экран (4:3)</PresentationFormat>
  <Paragraphs>454</Paragraphs>
  <Slides>33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4" baseType="lpstr">
      <vt:lpstr>Arial</vt:lpstr>
      <vt:lpstr>Calibri</vt:lpstr>
      <vt:lpstr>Constantia</vt:lpstr>
      <vt:lpstr>Georgia</vt:lpstr>
      <vt:lpstr>Gill Sans MT</vt:lpstr>
      <vt:lpstr>Times New Roman</vt:lpstr>
      <vt:lpstr>Trebuchet MS</vt:lpstr>
      <vt:lpstr>Wingdings</vt:lpstr>
      <vt:lpstr>Wingdings 2</vt:lpstr>
      <vt:lpstr>Воздушный поток</vt:lpstr>
      <vt:lpstr>Picture</vt:lpstr>
      <vt:lpstr>Бюджет для граждан </vt:lpstr>
      <vt:lpstr>Презентация PowerPoint</vt:lpstr>
      <vt:lpstr>Уважаемые жители Полевского сельского поселения!</vt:lpstr>
      <vt:lpstr>Основные понятия и термины</vt:lpstr>
      <vt:lpstr>Основные понятия и термины</vt:lpstr>
      <vt:lpstr>Презентация PowerPoint</vt:lpstr>
      <vt:lpstr>Основные понятия и термины</vt:lpstr>
      <vt:lpstr>Презентация PowerPoint</vt:lpstr>
      <vt:lpstr>Доходы бюджета</vt:lpstr>
      <vt:lpstr>Прогнозируемые поступления доходов в бюджет муниципального образования «Полевское сельское поселение» Октябрьского муниципального района ЕАО в 2022 году и на плановый период 2023-2024 годов  </vt:lpstr>
      <vt:lpstr>Норматив отчислений налоговых доходов в местный бюджет </vt:lpstr>
      <vt:lpstr>Прогнозируемые поступления основных налоговых доходов в бюджет муниципального образования «Полевское сельское поселение» Октябрьского муниципального района ЕАО  в 2022 году и на плановый период 2023-2024 годов  </vt:lpstr>
      <vt:lpstr>Презентация PowerPoint</vt:lpstr>
      <vt:lpstr>Презентация PowerPoint</vt:lpstr>
      <vt:lpstr>Презентация PowerPoint</vt:lpstr>
      <vt:lpstr>Расходы бюджета</vt:lpstr>
      <vt:lpstr>Распределение расходов  бюджета муниципального образования «Полевское сельское поселение» Октябрьского муниципального района ЕАО в 2022 году и на плановый период 2023-2024 годов по подведомственным учреждениям      Распределение расходов  бюджета муниципального образования «Полевское сельское поселение» Октябрьского муниципального района ЕАО в 2018 году и на плановый период 2019-2020 годов по подведомственным учреждениям     </vt:lpstr>
      <vt:lpstr>Структура расходов  бюджета муниципального образования «Полевское сельское поселение» Октябрьского муниципального района ЕАО в 2022 году и на плановый период 2023-2024 годов по подведомственным учреждениям            </vt:lpstr>
      <vt:lpstr>Распределение расходов бюджета муниципального образования «Полевское сельское поселение» Октябрьского муниципального района ЕАО в 2022 году и на плановый период 2023-2024 годов по программным и не программным направлениям        </vt:lpstr>
      <vt:lpstr>Расходы бюджета муниципального образования «Полевское сельское поселение» Октябрьского муниципального района ЕАО в 2022 году и на плановый период 2023-2024 годов в разрезе муниципальных программ         </vt:lpstr>
      <vt:lpstr>Расходы бюджета муниципального образования «Полевское сельское поселение» Октябрьского муниципального района ЕАО в 2022 году и на плановый период 2023-2024 годов в разрезе муниципальных программ         </vt:lpstr>
      <vt:lpstr>Расходы бюджета муниципального образования «Полевское сельское поселение» Октябрьского муниципального района ЕАО в 2022 году и на плановый период 2023-2024 годов в области мероприятий непрограммных направлений          </vt:lpstr>
      <vt:lpstr>Расходы бюджета муниципального образования «Полевское сельское поселение» Октябрьского муниципального района ЕАО в 2022 году и на плановый период 2023-2024 годов в области мероприятий непрограммных направлений           </vt:lpstr>
      <vt:lpstr>Расходы бюджета муниципального образования «Полевское сельское поселение» Октябрьского муниципального района ЕАО в 2022 году и на плановый период 2023-2024 годов в области мероприятий         </vt:lpstr>
      <vt:lpstr>Расходы бюджета муниципального образования «Полевское сельское поселение» Октябрьского муниципального района ЕАО в 2022 году и на плановый период 2023-2024 годов в области мероприятий непрограммных направлений         </vt:lpstr>
      <vt:lpstr>Расходы бюджета муниципального образования «Полевское сельское поселение» Октябрьского муниципального района ЕАО в 2022 году и на плановый период 2023-2024 годов в области мероприятий непрограммных направлений       </vt:lpstr>
      <vt:lpstr>ПОЯСНИТЕЛЬНАЯ ЗАПИСКА к  бюджету муниципального образования «Полевское сельское поселение» Октябрьского муниципального района ЕАО на 2022 год и плановый период на 2023-2024 годов</vt:lpstr>
      <vt:lpstr>В расчетах прогноза по налоговым доходам учтены следующие основные показатели, характеризующие налоговую базу и влияющие на объем поступления налогов в бюджет муниципального образования: </vt:lpstr>
      <vt:lpstr>Основные характеристики и иные показатели бюджета муниципального образования «Полевское сельское поселение» Еврейской автономной области на 2022 год и на плановый период 2023 и 2024 годов:  </vt:lpstr>
      <vt:lpstr>- общий объем бюджетных ассигнований на исполнение публичных нормативных обязательств на 2022 год в сумме 178 452 рубля;  на плановый период 2023-2024 года в сумме 178 452 рубля на каждый год;  - объем межбюджетных трансфертов, предоставляемых из бюджета Октябрьскому муниципальному району в сумме 127 484 рублей в каждом году  - направить субвенции, субсидии выделенные из областного  бюджета в 2022 году бюджету муниципального образования  в сумме 587 900 рублей,  в 2023 году бюджету муниципального образования  в сумме 753 500 рублей,   в 2024 году бюджету муниципального образования  в сумме  609 700 рублей,    на исполнение  государственных  полномочий  в соответствии  с законом  ЕАО    «Об областном бюджете на 2022 год и плановый период 2023 и 2024 годов». </vt:lpstr>
      <vt:lpstr>Приоритетные направления, по которым осуществляется финансирование расходных обязательств местного бюджета</vt:lpstr>
      <vt:lpstr>Уважаемые жители Полевского сельского поселения!     </vt:lpstr>
      <vt:lpstr>Презентация PowerPoint</vt:lpstr>
    </vt:vector>
  </TitlesOfParts>
  <Company>fofurmanov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2017г</dc:title>
  <dc:creator>User1</dc:creator>
  <cp:lastModifiedBy>AA113</cp:lastModifiedBy>
  <cp:revision>215</cp:revision>
  <cp:lastPrinted>2020-12-17T23:50:48Z</cp:lastPrinted>
  <dcterms:created xsi:type="dcterms:W3CDTF">2017-05-23T06:31:16Z</dcterms:created>
  <dcterms:modified xsi:type="dcterms:W3CDTF">2021-12-30T00:13:13Z</dcterms:modified>
</cp:coreProperties>
</file>